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sldIdLst>
    <p:sldId id="319" r:id="rId2"/>
    <p:sldId id="325" r:id="rId3"/>
    <p:sldId id="340" r:id="rId4"/>
    <p:sldId id="341" r:id="rId5"/>
    <p:sldId id="342" r:id="rId6"/>
    <p:sldId id="343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4" r:id="rId22"/>
    <p:sldId id="265" r:id="rId23"/>
    <p:sldId id="266" r:id="rId24"/>
    <p:sldId id="267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318" r:id="rId54"/>
    <p:sldId id="299" r:id="rId55"/>
    <p:sldId id="300" r:id="rId56"/>
    <p:sldId id="301" r:id="rId57"/>
    <p:sldId id="302" r:id="rId58"/>
    <p:sldId id="303" r:id="rId59"/>
    <p:sldId id="345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3.wmf"/><Relationship Id="rId7" Type="http://schemas.openxmlformats.org/officeDocument/2006/relationships/image" Target="../media/image1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wmf"/><Relationship Id="rId9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9CBF8-EC81-4A2D-83DE-CFF50AE82030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93286-D5D4-4754-BB86-165C46FC30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94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D0F160-D691-4DBC-975B-67ABFF2F730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736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630214D-31E7-4B88-9C11-487B459438E9}" type="datetimeFigureOut">
              <a:rPr lang="ko-KR" altLang="en-US" smtClean="0"/>
              <a:t>2018-01-09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BA8F37C-2FCF-48A9-9F19-ABFA283639E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9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8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14.bin"/><Relationship Id="rId18" Type="http://schemas.openxmlformats.org/officeDocument/2006/relationships/oleObject" Target="../embeddings/oleObject17.bin"/><Relationship Id="rId3" Type="http://schemas.openxmlformats.org/officeDocument/2006/relationships/oleObject" Target="../embeddings/oleObject9.bin"/><Relationship Id="rId21" Type="http://schemas.openxmlformats.org/officeDocument/2006/relationships/image" Target="../media/image19.wmf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5.wmf"/><Relationship Id="rId1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4.wmf"/><Relationship Id="rId19" Type="http://schemas.openxmlformats.org/officeDocument/2006/relationships/image" Target="../media/image18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6.wmf"/><Relationship Id="rId22" Type="http://schemas.openxmlformats.org/officeDocument/2006/relationships/oleObject" Target="../embeddings/oleObject19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23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tilldawn.com/2016/09/25/inception-modules-explained-and-implemented/" TargetMode="Externa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Deep </a:t>
            </a:r>
            <a:r>
              <a:rPr lang="en-US" altLang="ko-KR" dirty="0"/>
              <a:t>Learning </a:t>
            </a:r>
            <a:r>
              <a:rPr lang="en-US" altLang="ko-KR" dirty="0" smtClean="0"/>
              <a:t>Lecture – 3</a:t>
            </a:r>
            <a:br>
              <a:rPr lang="en-US" altLang="ko-KR" dirty="0" smtClean="0"/>
            </a:br>
            <a:r>
              <a:rPr lang="en-US" altLang="ko-KR" dirty="0" smtClean="0"/>
              <a:t>(Going Deeper)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Sukho</a:t>
            </a:r>
            <a:r>
              <a:rPr lang="en-US" altLang="ko-KR" dirty="0" smtClean="0"/>
              <a:t> Lee(</a:t>
            </a:r>
            <a:r>
              <a:rPr lang="ko-KR" altLang="en-US" dirty="0" smtClean="0"/>
              <a:t>이석호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 smtClean="0"/>
              <a:t>Dongseo</a:t>
            </a:r>
            <a:r>
              <a:rPr lang="en-US" altLang="ko-KR" dirty="0" smtClean="0"/>
              <a:t> Univ.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ko-KR" altLang="en-US" dirty="0" smtClean="0"/>
              <a:t>울산대학교 </a:t>
            </a:r>
            <a:r>
              <a:rPr lang="en-US" altLang="ko-KR" dirty="0" smtClean="0"/>
              <a:t>2018.1.15~16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18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21" y="1772816"/>
            <a:ext cx="51625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764704"/>
            <a:ext cx="2254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Inception V3 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65" y="1124744"/>
            <a:ext cx="791527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22212" y="5456226"/>
            <a:ext cx="8099577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The </a:t>
            </a:r>
            <a:r>
              <a:rPr lang="en-US" altLang="ko-KR" dirty="0"/>
              <a:t>inspiration comes from the idea that you need to make a decision as to what type of convolution you want to make at each layer:  Do you want a 3×3? Or a 5×5?  And this can go on for a while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b="1" dirty="0" smtClean="0"/>
              <a:t>So </a:t>
            </a:r>
            <a:r>
              <a:rPr lang="en-US" altLang="ko-KR" b="1" dirty="0"/>
              <a:t>why not use all of them and let the model decide?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764704"/>
            <a:ext cx="3137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Inception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Modules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7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92" y="1772816"/>
            <a:ext cx="7179174" cy="379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764704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Naïve Inception Module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1760" y="6011996"/>
            <a:ext cx="425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What’s the problem with this module?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2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4517"/>
            <a:ext cx="8336343" cy="2629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987824" y="2638653"/>
            <a:ext cx="360040" cy="36004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167844" y="2998693"/>
            <a:ext cx="0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07704" y="5014917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 channel : 192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52673" y="5014917"/>
            <a:ext cx="3158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 channel of mere 5x5</a:t>
            </a:r>
          </a:p>
          <a:p>
            <a:r>
              <a:rPr lang="en-US" altLang="ko-KR" dirty="0" smtClean="0"/>
              <a:t>: 32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300192" y="2908683"/>
            <a:ext cx="504056" cy="36004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552220" y="3268723"/>
            <a:ext cx="0" cy="17461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552" y="764704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Naïve Inception Module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28800"/>
            <a:ext cx="5653456" cy="4393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6237312"/>
            <a:ext cx="257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Number of operations:</a:t>
            </a:r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047" y="6226734"/>
            <a:ext cx="52101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764704"/>
            <a:ext cx="387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Naïve Inception Module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65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238250"/>
            <a:ext cx="797242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620688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1x1 Convolution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1214438"/>
            <a:ext cx="8029575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4036" y="5795972"/>
            <a:ext cx="483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This is only a linear Classifier of the network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620688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1x1 Convolution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8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195388"/>
            <a:ext cx="797242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620688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1x1 Convolution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5805264"/>
            <a:ext cx="798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1x1 Convolution introduce non-linearity(with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) and Dimension change</a:t>
            </a:r>
          </a:p>
          <a:p>
            <a:r>
              <a:rPr lang="en-US" altLang="ko-KR" dirty="0" smtClean="0"/>
              <a:t>From Linear Classifier to Mini-Deep Networks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349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32" y="1268760"/>
            <a:ext cx="6702136" cy="446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24" y="6247140"/>
            <a:ext cx="8272652" cy="42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5939988"/>
            <a:ext cx="257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Number of operations: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579535" y="5733256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1/10</a:t>
            </a:r>
            <a:r>
              <a:rPr lang="ko-KR" altLang="en-US" dirty="0" smtClean="0"/>
              <a:t>만큼 줄었다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7591991" y="6077689"/>
            <a:ext cx="0" cy="2756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620688"/>
            <a:ext cx="2710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1x1 Convolution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61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1" y="1412776"/>
            <a:ext cx="8039100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692696"/>
            <a:ext cx="6293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Inception Module with 1x1 Convolution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5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96431"/>
            <a:ext cx="8365684" cy="426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836712"/>
            <a:ext cx="5665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Techniques to overcome deep layers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622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771714" cy="4372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692696"/>
            <a:ext cx="6293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Inception Module with 1x1 Convolution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70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9942" y="1844824"/>
            <a:ext cx="67277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Residual </a:t>
            </a:r>
            <a:r>
              <a:rPr lang="en-US" altLang="ko-KR" sz="4000" dirty="0" smtClean="0"/>
              <a:t>Neural Network (</a:t>
            </a:r>
            <a:r>
              <a:rPr lang="en-US" altLang="ko-KR" sz="4000" dirty="0" err="1" smtClean="0"/>
              <a:t>ResNet</a:t>
            </a:r>
            <a:r>
              <a:rPr lang="en-US" altLang="ko-KR" sz="4000" dirty="0" smtClean="0"/>
              <a:t>)</a:t>
            </a:r>
          </a:p>
          <a:p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Keiming</a:t>
            </a:r>
            <a:r>
              <a:rPr lang="en-US" altLang="ko-KR" sz="2800" dirty="0" smtClean="0"/>
              <a:t> He et al.)</a:t>
            </a:r>
            <a:endParaRPr lang="en-US" altLang="ko-KR" sz="2800" dirty="0" smtClean="0"/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0858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8337060" cy="2876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39058" y="593998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692696"/>
            <a:ext cx="7120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ILSVRC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&amp; COCO 2015 Competition Results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11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66697"/>
            <a:ext cx="8572500" cy="5124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3308" y="519063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Depth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51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62761"/>
            <a:ext cx="8029339" cy="513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308" y="519063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Depth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780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83" y="1766899"/>
            <a:ext cx="8315590" cy="36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476672"/>
            <a:ext cx="5293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Result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of Simply Stacking Layers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21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9" y="1412776"/>
            <a:ext cx="8177668" cy="4567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332656"/>
            <a:ext cx="66735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latin typeface="Times New Roman" pitchFamily="18" charset="0"/>
                <a:cs typeface="Times New Roman" pitchFamily="18" charset="0"/>
              </a:rPr>
              <a:t>ResNet</a:t>
            </a:r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Why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deeper networks should work better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8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71600" y="5651956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    ensure maximum information flow between layers in the network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1907540"/>
            <a:ext cx="1008112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State 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23928" y="1907540"/>
            <a:ext cx="1008112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State 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588224" y="1907540"/>
            <a:ext cx="1008112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State 3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710413" y="1907540"/>
            <a:ext cx="670899" cy="1016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conv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413269" y="1907540"/>
            <a:ext cx="670899" cy="1016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conv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8" idx="1"/>
          </p:cNvCxnSpPr>
          <p:nvPr/>
        </p:nvCxnSpPr>
        <p:spPr>
          <a:xfrm>
            <a:off x="2123728" y="2411596"/>
            <a:ext cx="586685" cy="4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3"/>
            <a:endCxn id="6" idx="1"/>
          </p:cNvCxnSpPr>
          <p:nvPr/>
        </p:nvCxnSpPr>
        <p:spPr>
          <a:xfrm flipV="1">
            <a:off x="3381312" y="2411596"/>
            <a:ext cx="542616" cy="4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  <a:endCxn id="9" idx="1"/>
          </p:cNvCxnSpPr>
          <p:nvPr/>
        </p:nvCxnSpPr>
        <p:spPr>
          <a:xfrm>
            <a:off x="4932040" y="2411596"/>
            <a:ext cx="481229" cy="4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" idx="3"/>
            <a:endCxn id="7" idx="1"/>
          </p:cNvCxnSpPr>
          <p:nvPr/>
        </p:nvCxnSpPr>
        <p:spPr>
          <a:xfrm flipV="1">
            <a:off x="6084168" y="2411596"/>
            <a:ext cx="504056" cy="4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94187" y="3573518"/>
            <a:ext cx="75102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convolution changes the state, </a:t>
            </a:r>
            <a:r>
              <a:rPr lang="en-US" altLang="ko-KR" b="1" dirty="0" smtClean="0"/>
              <a:t>but</a:t>
            </a:r>
            <a:r>
              <a:rPr lang="en-US" altLang="ko-KR" dirty="0" smtClean="0"/>
              <a:t> also passes on information that </a:t>
            </a:r>
          </a:p>
          <a:p>
            <a:r>
              <a:rPr lang="en-US" altLang="ko-KR" dirty="0" smtClean="0"/>
              <a:t>needs to be preserved.</a:t>
            </a:r>
          </a:p>
          <a:p>
            <a:endParaRPr lang="en-US" altLang="ko-KR" dirty="0"/>
          </a:p>
          <a:p>
            <a:r>
              <a:rPr lang="en-US" altLang="ko-KR" dirty="0" smtClean="0"/>
              <a:t>     There is redundant (too much) information flowing through </a:t>
            </a:r>
          </a:p>
          <a:p>
            <a:r>
              <a:rPr lang="en-US" altLang="ko-KR" dirty="0" smtClean="0"/>
              <a:t>the convolutions.</a:t>
            </a:r>
          </a:p>
          <a:p>
            <a:r>
              <a:rPr lang="en-US" altLang="ko-KR" dirty="0" smtClean="0"/>
              <a:t>The role of the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is too much. (We have to find a filter which can </a:t>
            </a:r>
          </a:p>
          <a:p>
            <a:r>
              <a:rPr lang="en-US" altLang="ko-KR" dirty="0" smtClean="0"/>
              <a:t>Preserve AND also catch new information)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endCxn id="8" idx="2"/>
          </p:cNvCxnSpPr>
          <p:nvPr/>
        </p:nvCxnSpPr>
        <p:spPr>
          <a:xfrm flipV="1">
            <a:off x="3045862" y="2923705"/>
            <a:ext cx="1" cy="6498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9" idx="2"/>
          </p:cNvCxnSpPr>
          <p:nvPr/>
        </p:nvCxnSpPr>
        <p:spPr>
          <a:xfrm flipV="1">
            <a:off x="5748718" y="2923705"/>
            <a:ext cx="1" cy="649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 23"/>
          <p:cNvSpPr/>
          <p:nvPr/>
        </p:nvSpPr>
        <p:spPr>
          <a:xfrm>
            <a:off x="1023069" y="4438837"/>
            <a:ext cx="29755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7504" y="548680"/>
            <a:ext cx="8932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Why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Standard Convolutional Networks are hard to train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960583" y="5700205"/>
            <a:ext cx="29755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31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7584" y="3356992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    The effective path of the gradient flow should be shorter.</a:t>
            </a:r>
          </a:p>
          <a:p>
            <a:r>
              <a:rPr lang="en-US" altLang="ko-KR" dirty="0" smtClean="0"/>
              <a:t>      (Deep supervision, Stochastic Drop-path, Skip-layer,……..)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7584" y="1988840"/>
            <a:ext cx="7747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 approximation of the gradient becomes inaccurate when the </a:t>
            </a:r>
          </a:p>
          <a:p>
            <a:r>
              <a:rPr lang="en-US" altLang="ko-KR" dirty="0" smtClean="0"/>
              <a:t>non-linearity of the function expressed by the network becomes higher</a:t>
            </a:r>
            <a:endParaRPr lang="ko-KR" altLang="en-US" dirty="0"/>
          </a:p>
        </p:txBody>
      </p:sp>
      <p:sp>
        <p:nvSpPr>
          <p:cNvPr id="24" name="오른쪽 화살표 23"/>
          <p:cNvSpPr/>
          <p:nvPr/>
        </p:nvSpPr>
        <p:spPr>
          <a:xfrm>
            <a:off x="899592" y="3429000"/>
            <a:ext cx="29755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9512" y="548680"/>
            <a:ext cx="8932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Why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Standard Convolutional Networks are hard to train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899592" y="4509120"/>
            <a:ext cx="29755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27584" y="4438853"/>
            <a:ext cx="7560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      The gradient flow should flow through not so non-linear function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4315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96963" y="2105059"/>
            <a:ext cx="4267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Information of State 1 is passed to State 2 (without the use </a:t>
            </a:r>
            <a:r>
              <a:rPr lang="en-US" altLang="ko-KR" sz="1600" smtClean="0"/>
              <a:t>of parameters)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3121882"/>
            <a:ext cx="1008112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State 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923928" y="3121882"/>
            <a:ext cx="1008112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State 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588224" y="3121882"/>
            <a:ext cx="1008112" cy="1008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State 3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710413" y="3121882"/>
            <a:ext cx="670899" cy="1016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conv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413269" y="3121882"/>
            <a:ext cx="670899" cy="1016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conv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3"/>
            <a:endCxn id="8" idx="1"/>
          </p:cNvCxnSpPr>
          <p:nvPr/>
        </p:nvCxnSpPr>
        <p:spPr>
          <a:xfrm>
            <a:off x="2123728" y="3625938"/>
            <a:ext cx="586685" cy="4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3"/>
            <a:endCxn id="6" idx="1"/>
          </p:cNvCxnSpPr>
          <p:nvPr/>
        </p:nvCxnSpPr>
        <p:spPr>
          <a:xfrm flipV="1">
            <a:off x="3381312" y="3625938"/>
            <a:ext cx="542616" cy="4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  <a:endCxn id="9" idx="1"/>
          </p:cNvCxnSpPr>
          <p:nvPr/>
        </p:nvCxnSpPr>
        <p:spPr>
          <a:xfrm>
            <a:off x="4932040" y="3625938"/>
            <a:ext cx="481229" cy="4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" idx="3"/>
            <a:endCxn id="7" idx="1"/>
          </p:cNvCxnSpPr>
          <p:nvPr/>
        </p:nvCxnSpPr>
        <p:spPr>
          <a:xfrm flipV="1">
            <a:off x="6084168" y="3625938"/>
            <a:ext cx="504056" cy="4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9592" y="4787860"/>
            <a:ext cx="577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Convolution only passed information that is changed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endCxn id="8" idx="2"/>
          </p:cNvCxnSpPr>
          <p:nvPr/>
        </p:nvCxnSpPr>
        <p:spPr>
          <a:xfrm flipV="1">
            <a:off x="3045862" y="4138047"/>
            <a:ext cx="1" cy="6498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9" idx="2"/>
          </p:cNvCxnSpPr>
          <p:nvPr/>
        </p:nvCxnSpPr>
        <p:spPr>
          <a:xfrm flipV="1">
            <a:off x="5748718" y="4138047"/>
            <a:ext cx="1" cy="649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5" idx="0"/>
            <a:endCxn id="12" idx="0"/>
          </p:cNvCxnSpPr>
          <p:nvPr/>
        </p:nvCxnSpPr>
        <p:spPr>
          <a:xfrm rot="16200000" flipH="1">
            <a:off x="2447764" y="2293790"/>
            <a:ext cx="360040" cy="2016224"/>
          </a:xfrm>
          <a:prstGeom prst="bentConnector3">
            <a:avLst>
              <a:gd name="adj1" fmla="val -10939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491880" y="3481922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+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9512" y="548680"/>
            <a:ext cx="8932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Why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Standard Convolutional Networks are hard to train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1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747995"/>
              </p:ext>
            </p:extLst>
          </p:nvPr>
        </p:nvGraphicFramePr>
        <p:xfrm>
          <a:off x="1331640" y="2132856"/>
          <a:ext cx="4635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수식" r:id="rId3" imgW="215640" imgH="190440" progId="Equation.3">
                  <p:embed/>
                </p:oleObj>
              </mc:Choice>
              <mc:Fallback>
                <p:oleObj name="수식" r:id="rId3" imgW="2156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132856"/>
                        <a:ext cx="4635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76599"/>
              </p:ext>
            </p:extLst>
          </p:nvPr>
        </p:nvGraphicFramePr>
        <p:xfrm>
          <a:off x="1449066" y="2654548"/>
          <a:ext cx="18780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수식" r:id="rId5" imgW="876240" imgH="190440" progId="Equation.3">
                  <p:embed/>
                </p:oleObj>
              </mc:Choice>
              <mc:Fallback>
                <p:oleObj name="수식" r:id="rId5" imgW="8762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066" y="2654548"/>
                        <a:ext cx="187801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944330"/>
              </p:ext>
            </p:extLst>
          </p:nvPr>
        </p:nvGraphicFramePr>
        <p:xfrm>
          <a:off x="1452117" y="3230612"/>
          <a:ext cx="16589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수식" r:id="rId7" imgW="774360" imgH="190440" progId="Equation.3">
                  <p:embed/>
                </p:oleObj>
              </mc:Choice>
              <mc:Fallback>
                <p:oleObj name="수식" r:id="rId7" imgW="7743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117" y="3230612"/>
                        <a:ext cx="165893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530239"/>
              </p:ext>
            </p:extLst>
          </p:nvPr>
        </p:nvGraphicFramePr>
        <p:xfrm>
          <a:off x="1454870" y="3806676"/>
          <a:ext cx="23399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수식" r:id="rId9" imgW="1091880" imgH="190440" progId="Equation.3">
                  <p:embed/>
                </p:oleObj>
              </mc:Choice>
              <mc:Fallback>
                <p:oleObj name="수식" r:id="rId9" imgW="1091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870" y="3806676"/>
                        <a:ext cx="233997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19171" y="2213208"/>
            <a:ext cx="186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 next batch of data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807095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atch normalization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4864323"/>
            <a:ext cx="6623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Batch normalization is implemented in </a:t>
            </a:r>
            <a:r>
              <a:rPr lang="en-US" altLang="ko-KR" dirty="0" err="1"/>
              <a:t>T</a:t>
            </a:r>
            <a:r>
              <a:rPr lang="en-US" altLang="ko-KR" dirty="0" err="1" smtClean="0"/>
              <a:t>ensorflow</a:t>
            </a:r>
            <a:r>
              <a:rPr lang="en-US" altLang="ko-KR" dirty="0" smtClean="0"/>
              <a:t> by the following functions:</a:t>
            </a:r>
          </a:p>
          <a:p>
            <a:endParaRPr lang="en-US" altLang="ko-KR" dirty="0"/>
          </a:p>
          <a:p>
            <a:r>
              <a:rPr lang="en-US" altLang="ko-KR" dirty="0" err="1" smtClean="0"/>
              <a:t>tf.nn.batch_normalization</a:t>
            </a:r>
            <a:r>
              <a:rPr lang="en-US" altLang="ko-KR" dirty="0" smtClean="0"/>
              <a:t>      or      </a:t>
            </a:r>
            <a:r>
              <a:rPr lang="en-US" altLang="ko-KR" dirty="0" err="1" smtClean="0"/>
              <a:t>tf.contrib.layers.batch_norm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063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836712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Block of Plain Net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4" y="1804988"/>
            <a:ext cx="8413433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902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" y="1857375"/>
            <a:ext cx="8434388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836712"/>
            <a:ext cx="2637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Block of </a:t>
            </a:r>
            <a:r>
              <a:rPr lang="en-US" altLang="ko-KR" sz="2800" b="1" dirty="0" err="1" smtClean="0">
                <a:latin typeface="Times New Roman" pitchFamily="18" charset="0"/>
                <a:cs typeface="Times New Roman" pitchFamily="18" charset="0"/>
              </a:rPr>
              <a:t>ResNet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57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836712"/>
            <a:ext cx="2637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Block of </a:t>
            </a:r>
            <a:r>
              <a:rPr lang="en-US" altLang="ko-KR" sz="2800" b="1" dirty="0" err="1" smtClean="0">
                <a:latin typeface="Times New Roman" pitchFamily="18" charset="0"/>
                <a:cs typeface="Times New Roman" pitchFamily="18" charset="0"/>
              </a:rPr>
              <a:t>ResNet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9" y="1810226"/>
            <a:ext cx="8455343" cy="3237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272730"/>
              </p:ext>
            </p:extLst>
          </p:nvPr>
        </p:nvGraphicFramePr>
        <p:xfrm>
          <a:off x="6189227" y="4797152"/>
          <a:ext cx="1708203" cy="37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수식" r:id="rId4" imgW="876240" imgH="190440" progId="Equation.3">
                  <p:embed/>
                </p:oleObj>
              </mc:Choice>
              <mc:Fallback>
                <p:oleObj name="수식" r:id="rId4" imgW="876240" imgH="190440" progId="Equation.3">
                  <p:embed/>
                  <p:pic>
                    <p:nvPicPr>
                      <p:cNvPr id="0" name="개체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9227" y="4797152"/>
                        <a:ext cx="1708203" cy="371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83968" y="4509120"/>
            <a:ext cx="1965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Instead of        </a:t>
            </a:r>
          </a:p>
          <a:p>
            <a:r>
              <a:rPr lang="en-US" altLang="ko-KR" dirty="0" smtClean="0"/>
              <a:t>we learn the residual </a:t>
            </a:r>
            <a:endParaRPr lang="ko-KR" altLang="en-US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023989"/>
              </p:ext>
            </p:extLst>
          </p:nvPr>
        </p:nvGraphicFramePr>
        <p:xfrm>
          <a:off x="5250607" y="4508500"/>
          <a:ext cx="61753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수식" r:id="rId6" imgW="317160" imgH="190440" progId="Equation.3">
                  <p:embed/>
                </p:oleObj>
              </mc:Choice>
              <mc:Fallback>
                <p:oleObj name="수식" r:id="rId6" imgW="317160" imgH="19044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0607" y="4508500"/>
                        <a:ext cx="61753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7061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836712"/>
            <a:ext cx="5108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Function represented by </a:t>
            </a:r>
            <a:r>
              <a:rPr lang="en-US" altLang="ko-KR" sz="2800" b="1" dirty="0" err="1" smtClean="0">
                <a:latin typeface="Times New Roman" pitchFamily="18" charset="0"/>
                <a:cs typeface="Times New Roman" pitchFamily="18" charset="0"/>
              </a:rPr>
              <a:t>ResNet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16066" y="1414452"/>
            <a:ext cx="1080120" cy="417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weight layer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6116066" y="2106592"/>
            <a:ext cx="1080120" cy="417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weight layer</a:t>
            </a:r>
            <a:endParaRPr lang="ko-KR" altLang="en-US" sz="1400" dirty="0"/>
          </a:p>
        </p:txBody>
      </p:sp>
      <p:cxnSp>
        <p:nvCxnSpPr>
          <p:cNvPr id="6" name="직선 화살표 연결선 5"/>
          <p:cNvCxnSpPr>
            <a:stCxn id="3" idx="2"/>
            <a:endCxn id="4" idx="0"/>
          </p:cNvCxnSpPr>
          <p:nvPr/>
        </p:nvCxnSpPr>
        <p:spPr>
          <a:xfrm>
            <a:off x="6656126" y="1831692"/>
            <a:ext cx="0" cy="274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116066" y="2967692"/>
            <a:ext cx="1080120" cy="417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weight layer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6116066" y="3659832"/>
            <a:ext cx="1080120" cy="417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weight layer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7" idx="2"/>
            <a:endCxn id="8" idx="0"/>
          </p:cNvCxnSpPr>
          <p:nvPr/>
        </p:nvCxnSpPr>
        <p:spPr>
          <a:xfrm>
            <a:off x="6656126" y="3384932"/>
            <a:ext cx="0" cy="274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6116066" y="4451920"/>
            <a:ext cx="1080120" cy="417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weight layer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6116066" y="5144060"/>
            <a:ext cx="1080120" cy="4172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weight layer</a:t>
            </a:r>
            <a:endParaRPr lang="ko-KR" altLang="en-US" sz="1400" dirty="0"/>
          </a:p>
        </p:txBody>
      </p:sp>
      <p:cxnSp>
        <p:nvCxnSpPr>
          <p:cNvPr id="12" name="직선 화살표 연결선 11"/>
          <p:cNvCxnSpPr>
            <a:stCxn id="10" idx="2"/>
            <a:endCxn id="11" idx="0"/>
          </p:cNvCxnSpPr>
          <p:nvPr/>
        </p:nvCxnSpPr>
        <p:spPr>
          <a:xfrm>
            <a:off x="6656126" y="4869160"/>
            <a:ext cx="0" cy="274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2"/>
            <a:endCxn id="7" idx="0"/>
          </p:cNvCxnSpPr>
          <p:nvPr/>
        </p:nvCxnSpPr>
        <p:spPr>
          <a:xfrm>
            <a:off x="6656126" y="2523832"/>
            <a:ext cx="0" cy="4438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8" idx="2"/>
            <a:endCxn id="10" idx="0"/>
          </p:cNvCxnSpPr>
          <p:nvPr/>
        </p:nvCxnSpPr>
        <p:spPr>
          <a:xfrm>
            <a:off x="6656126" y="4077072"/>
            <a:ext cx="0" cy="3748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631139" y="1124744"/>
            <a:ext cx="0" cy="274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6670096" y="5602372"/>
            <a:ext cx="0" cy="2749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/>
          <p:cNvSpPr/>
          <p:nvPr/>
        </p:nvSpPr>
        <p:spPr>
          <a:xfrm>
            <a:off x="6634985" y="1306003"/>
            <a:ext cx="1059239" cy="1439759"/>
          </a:xfrm>
          <a:custGeom>
            <a:avLst/>
            <a:gdLst>
              <a:gd name="connsiteX0" fmla="*/ 0 w 1059239"/>
              <a:gd name="connsiteY0" fmla="*/ 21928 h 1561837"/>
              <a:gd name="connsiteX1" fmla="*/ 837282 w 1059239"/>
              <a:gd name="connsiteY1" fmla="*/ 99046 h 1561837"/>
              <a:gd name="connsiteX2" fmla="*/ 1057620 w 1059239"/>
              <a:gd name="connsiteY2" fmla="*/ 804125 h 1561837"/>
              <a:gd name="connsiteX3" fmla="*/ 881350 w 1059239"/>
              <a:gd name="connsiteY3" fmla="*/ 1476154 h 1561837"/>
              <a:gd name="connsiteX4" fmla="*/ 22034 w 1059239"/>
              <a:gd name="connsiteY4" fmla="*/ 1531239 h 15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239" h="1561837">
                <a:moveTo>
                  <a:pt x="0" y="21928"/>
                </a:moveTo>
                <a:cubicBezTo>
                  <a:pt x="330506" y="-4696"/>
                  <a:pt x="661012" y="-31320"/>
                  <a:pt x="837282" y="99046"/>
                </a:cubicBezTo>
                <a:cubicBezTo>
                  <a:pt x="1013552" y="229412"/>
                  <a:pt x="1050275" y="574607"/>
                  <a:pt x="1057620" y="804125"/>
                </a:cubicBezTo>
                <a:cubicBezTo>
                  <a:pt x="1064965" y="1033643"/>
                  <a:pt x="1053948" y="1354968"/>
                  <a:pt x="881350" y="1476154"/>
                </a:cubicBezTo>
                <a:cubicBezTo>
                  <a:pt x="708752" y="1597340"/>
                  <a:pt x="365393" y="1564289"/>
                  <a:pt x="22034" y="1531239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6620122" y="2824336"/>
            <a:ext cx="1059239" cy="1440159"/>
          </a:xfrm>
          <a:custGeom>
            <a:avLst/>
            <a:gdLst>
              <a:gd name="connsiteX0" fmla="*/ 0 w 1059239"/>
              <a:gd name="connsiteY0" fmla="*/ 21928 h 1561837"/>
              <a:gd name="connsiteX1" fmla="*/ 837282 w 1059239"/>
              <a:gd name="connsiteY1" fmla="*/ 99046 h 1561837"/>
              <a:gd name="connsiteX2" fmla="*/ 1057620 w 1059239"/>
              <a:gd name="connsiteY2" fmla="*/ 804125 h 1561837"/>
              <a:gd name="connsiteX3" fmla="*/ 881350 w 1059239"/>
              <a:gd name="connsiteY3" fmla="*/ 1476154 h 1561837"/>
              <a:gd name="connsiteX4" fmla="*/ 22034 w 1059239"/>
              <a:gd name="connsiteY4" fmla="*/ 1531239 h 15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239" h="1561837">
                <a:moveTo>
                  <a:pt x="0" y="21928"/>
                </a:moveTo>
                <a:cubicBezTo>
                  <a:pt x="330506" y="-4696"/>
                  <a:pt x="661012" y="-31320"/>
                  <a:pt x="837282" y="99046"/>
                </a:cubicBezTo>
                <a:cubicBezTo>
                  <a:pt x="1013552" y="229412"/>
                  <a:pt x="1050275" y="574607"/>
                  <a:pt x="1057620" y="804125"/>
                </a:cubicBezTo>
                <a:cubicBezTo>
                  <a:pt x="1064965" y="1033643"/>
                  <a:pt x="1053948" y="1354968"/>
                  <a:pt x="881350" y="1476154"/>
                </a:cubicBezTo>
                <a:cubicBezTo>
                  <a:pt x="708752" y="1597340"/>
                  <a:pt x="365393" y="1564289"/>
                  <a:pt x="22034" y="1531239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6681113" y="4304417"/>
            <a:ext cx="1059239" cy="1561838"/>
          </a:xfrm>
          <a:custGeom>
            <a:avLst/>
            <a:gdLst>
              <a:gd name="connsiteX0" fmla="*/ 0 w 1059239"/>
              <a:gd name="connsiteY0" fmla="*/ 21928 h 1561837"/>
              <a:gd name="connsiteX1" fmla="*/ 837282 w 1059239"/>
              <a:gd name="connsiteY1" fmla="*/ 99046 h 1561837"/>
              <a:gd name="connsiteX2" fmla="*/ 1057620 w 1059239"/>
              <a:gd name="connsiteY2" fmla="*/ 804125 h 1561837"/>
              <a:gd name="connsiteX3" fmla="*/ 881350 w 1059239"/>
              <a:gd name="connsiteY3" fmla="*/ 1476154 h 1561837"/>
              <a:gd name="connsiteX4" fmla="*/ 22034 w 1059239"/>
              <a:gd name="connsiteY4" fmla="*/ 1531239 h 156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239" h="1561837">
                <a:moveTo>
                  <a:pt x="0" y="21928"/>
                </a:moveTo>
                <a:cubicBezTo>
                  <a:pt x="330506" y="-4696"/>
                  <a:pt x="661012" y="-31320"/>
                  <a:pt x="837282" y="99046"/>
                </a:cubicBezTo>
                <a:cubicBezTo>
                  <a:pt x="1013552" y="229412"/>
                  <a:pt x="1050275" y="574607"/>
                  <a:pt x="1057620" y="804125"/>
                </a:cubicBezTo>
                <a:cubicBezTo>
                  <a:pt x="1064965" y="1033643"/>
                  <a:pt x="1053948" y="1354968"/>
                  <a:pt x="881350" y="1476154"/>
                </a:cubicBezTo>
                <a:cubicBezTo>
                  <a:pt x="708752" y="1597340"/>
                  <a:pt x="365393" y="1564289"/>
                  <a:pt x="22034" y="1531239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733495"/>
              </p:ext>
            </p:extLst>
          </p:nvPr>
        </p:nvGraphicFramePr>
        <p:xfrm>
          <a:off x="579438" y="2492896"/>
          <a:ext cx="491331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수식" r:id="rId3" imgW="2082600" imgH="190440" progId="Equation.3">
                  <p:embed/>
                </p:oleObj>
              </mc:Choice>
              <mc:Fallback>
                <p:oleObj name="수식" r:id="rId3" imgW="2082600" imgH="1904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438" y="2492896"/>
                        <a:ext cx="4913312" cy="44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683568" y="3501008"/>
            <a:ext cx="4673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For similar complexity of H(x), F</a:t>
            </a:r>
            <a:r>
              <a:rPr lang="en-US" altLang="ko-KR" baseline="-25000" dirty="0" smtClean="0"/>
              <a:t>1</a:t>
            </a:r>
            <a:r>
              <a:rPr lang="en-US" altLang="ko-KR" dirty="0" smtClean="0"/>
              <a:t>(x),… may </a:t>
            </a:r>
          </a:p>
          <a:p>
            <a:r>
              <a:rPr lang="en-US" altLang="ko-KR" dirty="0" smtClean="0"/>
              <a:t>become more linear when the number of</a:t>
            </a:r>
          </a:p>
          <a:p>
            <a:r>
              <a:rPr lang="en-US" altLang="ko-KR" dirty="0" smtClean="0"/>
              <a:t>layers increase.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9417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7806"/>
            <a:ext cx="8802216" cy="432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620688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Experiments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636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32212"/>
            <a:ext cx="8606361" cy="432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620688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Experiments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65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12" y="1196752"/>
            <a:ext cx="8911944" cy="475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620688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Experiments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397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5" y="1253874"/>
            <a:ext cx="8036495" cy="4551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620688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Experiments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866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70" y="2034791"/>
            <a:ext cx="8197186" cy="3799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1520" y="550421"/>
            <a:ext cx="5904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Importance of Identity Mapping</a:t>
            </a:r>
          </a:p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(from 100 to 1000 layers)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517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06" y="1782579"/>
            <a:ext cx="8446474" cy="3734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550421"/>
            <a:ext cx="5904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Importance of Identity Mapping</a:t>
            </a:r>
          </a:p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(from 100 to 1000 layers)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84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807095"/>
            <a:ext cx="287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atch normalization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2059101"/>
            <a:ext cx="612988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After normalization change the scale and bias to something else. 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If standardization is good </a:t>
            </a:r>
            <a:r>
              <a:rPr lang="en-US" altLang="ko-KR" sz="2000" dirty="0" smtClean="0">
                <a:sym typeface="Wingdings" pitchFamily="2" charset="2"/>
              </a:rPr>
              <a:t> the neural network will learn      </a:t>
            </a:r>
          </a:p>
          <a:p>
            <a:endParaRPr lang="en-US" altLang="ko-KR" sz="2000" dirty="0">
              <a:sym typeface="Wingdings" pitchFamily="2" charset="2"/>
            </a:endParaRPr>
          </a:p>
          <a:p>
            <a:r>
              <a:rPr lang="en-US" altLang="ko-KR" sz="2000" dirty="0" smtClean="0">
                <a:sym typeface="Wingdings" pitchFamily="2" charset="2"/>
              </a:rPr>
              <a:t>         should be whatever minimizes the cost</a:t>
            </a:r>
            <a:endParaRPr lang="ko-KR" altLang="en-US" sz="2000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485621"/>
              </p:ext>
            </p:extLst>
          </p:nvPr>
        </p:nvGraphicFramePr>
        <p:xfrm>
          <a:off x="3114154" y="2851189"/>
          <a:ext cx="239395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수식" r:id="rId3" imgW="1117440" imgH="215640" progId="Equation.3">
                  <p:embed/>
                </p:oleObj>
              </mc:Choice>
              <mc:Fallback>
                <p:oleObj name="수식" r:id="rId3" imgW="1117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4154" y="2851189"/>
                        <a:ext cx="239395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100437"/>
              </p:ext>
            </p:extLst>
          </p:nvPr>
        </p:nvGraphicFramePr>
        <p:xfrm>
          <a:off x="3563619" y="3468441"/>
          <a:ext cx="1495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수식" r:id="rId5" imgW="698400" imgH="215640" progId="Equation.3">
                  <p:embed/>
                </p:oleObj>
              </mc:Choice>
              <mc:Fallback>
                <p:oleObj name="수식" r:id="rId5" imgW="698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619" y="3468441"/>
                        <a:ext cx="14954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0947"/>
              </p:ext>
            </p:extLst>
          </p:nvPr>
        </p:nvGraphicFramePr>
        <p:xfrm>
          <a:off x="6435527" y="4219341"/>
          <a:ext cx="133191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수식" r:id="rId7" imgW="622080" imgH="177480" progId="Equation.3">
                  <p:embed/>
                </p:oleObj>
              </mc:Choice>
              <mc:Fallback>
                <p:oleObj name="수식" r:id="rId7" imgW="6220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5527" y="4219341"/>
                        <a:ext cx="1331912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9524561"/>
              </p:ext>
            </p:extLst>
          </p:nvPr>
        </p:nvGraphicFramePr>
        <p:xfrm>
          <a:off x="1028961" y="4835301"/>
          <a:ext cx="54292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수식" r:id="rId9" imgW="253800" imgH="177480" progId="Equation.3">
                  <p:embed/>
                </p:oleObj>
              </mc:Choice>
              <mc:Fallback>
                <p:oleObj name="수식" r:id="rId9" imgW="2538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961" y="4835301"/>
                        <a:ext cx="542925" cy="38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375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7" y="1721698"/>
            <a:ext cx="8391147" cy="3651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550421"/>
            <a:ext cx="59046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Importance of Identity Mapping</a:t>
            </a:r>
          </a:p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(from 100 to 1000 layers)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346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41480"/>
            <a:ext cx="8918864" cy="497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550421"/>
            <a:ext cx="5904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Smooth Forward Propagation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762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84" y="800105"/>
            <a:ext cx="8864039" cy="533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550421"/>
            <a:ext cx="5904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Smooth Forward Propagation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749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03023"/>
            <a:ext cx="8558904" cy="4851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550421"/>
            <a:ext cx="5904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Smooth Backward Propagation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648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9" y="1053118"/>
            <a:ext cx="8544591" cy="4751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550421"/>
            <a:ext cx="5904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Smooth Backward Propagation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058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0" y="1412777"/>
            <a:ext cx="8699257" cy="388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1520" y="550421"/>
            <a:ext cx="5904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Smooth Backward Propagation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45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9342"/>
            <a:ext cx="8281760" cy="4501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7544" y="478413"/>
            <a:ext cx="7993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Experiment1 : What if shortcut mapping </a:t>
            </a:r>
            <a:r>
              <a:rPr lang="en-US" altLang="ko-KR" sz="24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 is not identity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08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9" y="1412776"/>
            <a:ext cx="8709569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478413"/>
            <a:ext cx="7993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Experiment1 : What if shortcut mapping </a:t>
            </a:r>
            <a:r>
              <a:rPr lang="en-US" altLang="ko-KR" sz="24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 is not identity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598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676456" cy="348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478413"/>
            <a:ext cx="7993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Experiment1 : What if shortcut mapping </a:t>
            </a:r>
            <a:r>
              <a:rPr lang="en-US" altLang="ko-KR" sz="2400" b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 is not identity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400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3" y="1340768"/>
            <a:ext cx="8857405" cy="4891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7544" y="550421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Experiment2 : What if after-add mapping f is identity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7876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27584" y="1844824"/>
            <a:ext cx="864096" cy="1152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27584" y="4357171"/>
            <a:ext cx="864096" cy="1152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65136" y="1844824"/>
            <a:ext cx="1530800" cy="1152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83768" y="4357171"/>
            <a:ext cx="1530800" cy="1152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156030" y="1844824"/>
            <a:ext cx="1045557" cy="1152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87683"/>
              </p:ext>
            </p:extLst>
          </p:nvPr>
        </p:nvGraphicFramePr>
        <p:xfrm>
          <a:off x="1137126" y="2298382"/>
          <a:ext cx="245012" cy="24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수식" r:id="rId3" imgW="114120" imgH="114120" progId="Equation.3">
                  <p:embed/>
                </p:oleObj>
              </mc:Choice>
              <mc:Fallback>
                <p:oleObj name="수식" r:id="rId3" imgW="114120" imgH="114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7126" y="2298382"/>
                        <a:ext cx="245012" cy="24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192330"/>
              </p:ext>
            </p:extLst>
          </p:nvPr>
        </p:nvGraphicFramePr>
        <p:xfrm>
          <a:off x="2583212" y="2257375"/>
          <a:ext cx="133191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수식" r:id="rId5" imgW="622080" imgH="152280" progId="Equation.3">
                  <p:embed/>
                </p:oleObj>
              </mc:Choice>
              <mc:Fallback>
                <p:oleObj name="수식" r:id="rId5" imgW="6220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3212" y="2257375"/>
                        <a:ext cx="1331912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12534"/>
              </p:ext>
            </p:extLst>
          </p:nvPr>
        </p:nvGraphicFramePr>
        <p:xfrm>
          <a:off x="1137394" y="4818136"/>
          <a:ext cx="244475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수식" r:id="rId7" imgW="114120" imgH="114120" progId="Equation.3">
                  <p:embed/>
                </p:oleObj>
              </mc:Choice>
              <mc:Fallback>
                <p:oleObj name="수식" r:id="rId7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7394" y="4818136"/>
                        <a:ext cx="244475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724516"/>
              </p:ext>
            </p:extLst>
          </p:nvPr>
        </p:nvGraphicFramePr>
        <p:xfrm>
          <a:off x="2564580" y="4777655"/>
          <a:ext cx="133191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수식" r:id="rId9" imgW="622080" imgH="152280" progId="Equation.3">
                  <p:embed/>
                </p:oleObj>
              </mc:Choice>
              <mc:Fallback>
                <p:oleObj name="수식" r:id="rId9" imgW="62208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4580" y="4777655"/>
                        <a:ext cx="1331912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860032" y="4357171"/>
            <a:ext cx="1683880" cy="1152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Batch normalization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380312" y="4357171"/>
            <a:ext cx="950506" cy="11521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114369"/>
              </p:ext>
            </p:extLst>
          </p:nvPr>
        </p:nvGraphicFramePr>
        <p:xfrm>
          <a:off x="5364088" y="2204864"/>
          <a:ext cx="6254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수식" r:id="rId11" imgW="291960" imgH="190440" progId="Equation.3">
                  <p:embed/>
                </p:oleObj>
              </mc:Choice>
              <mc:Fallback>
                <p:oleObj name="수식" r:id="rId11" imgW="2919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2204864"/>
                        <a:ext cx="625475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316121"/>
              </p:ext>
            </p:extLst>
          </p:nvPr>
        </p:nvGraphicFramePr>
        <p:xfrm>
          <a:off x="7540789" y="4747320"/>
          <a:ext cx="6794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수식" r:id="rId13" imgW="317160" imgH="190440" progId="Equation.3">
                  <p:embed/>
                </p:oleObj>
              </mc:Choice>
              <mc:Fallback>
                <p:oleObj name="수식" r:id="rId13" imgW="3171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789" y="4747320"/>
                        <a:ext cx="6794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27584" y="1381418"/>
            <a:ext cx="141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Regular Layer: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7584" y="3870340"/>
            <a:ext cx="223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Layer with Batch-Norm: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3568" y="620688"/>
            <a:ext cx="5674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When does batch normalization happen?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9" name="직선 화살표 연결선 18"/>
          <p:cNvCxnSpPr>
            <a:stCxn id="2" idx="3"/>
            <a:endCxn id="5" idx="1"/>
          </p:cNvCxnSpPr>
          <p:nvPr/>
        </p:nvCxnSpPr>
        <p:spPr>
          <a:xfrm>
            <a:off x="1691680" y="2420888"/>
            <a:ext cx="7734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" idx="3"/>
            <a:endCxn id="7" idx="1"/>
          </p:cNvCxnSpPr>
          <p:nvPr/>
        </p:nvCxnSpPr>
        <p:spPr>
          <a:xfrm>
            <a:off x="3995936" y="2420888"/>
            <a:ext cx="11600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4" idx="3"/>
            <a:endCxn id="6" idx="1"/>
          </p:cNvCxnSpPr>
          <p:nvPr/>
        </p:nvCxnSpPr>
        <p:spPr>
          <a:xfrm>
            <a:off x="1691680" y="4933235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6" idx="3"/>
            <a:endCxn id="12" idx="1"/>
          </p:cNvCxnSpPr>
          <p:nvPr/>
        </p:nvCxnSpPr>
        <p:spPr>
          <a:xfrm>
            <a:off x="4014568" y="4933235"/>
            <a:ext cx="8454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2" idx="3"/>
            <a:endCxn id="13" idx="1"/>
          </p:cNvCxnSpPr>
          <p:nvPr/>
        </p:nvCxnSpPr>
        <p:spPr>
          <a:xfrm>
            <a:off x="6543912" y="4933235"/>
            <a:ext cx="83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587363"/>
              </p:ext>
            </p:extLst>
          </p:nvPr>
        </p:nvGraphicFramePr>
        <p:xfrm>
          <a:off x="1955579" y="2143873"/>
          <a:ext cx="246063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수식" r:id="rId15" imgW="114120" imgH="114120" progId="Equation.3">
                  <p:embed/>
                </p:oleObj>
              </mc:Choice>
              <mc:Fallback>
                <p:oleObj name="수식" r:id="rId15" imgW="114120" imgH="114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5579" y="2143873"/>
                        <a:ext cx="246063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개체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6209284"/>
              </p:ext>
            </p:extLst>
          </p:nvPr>
        </p:nvGraphicFramePr>
        <p:xfrm>
          <a:off x="4478338" y="2130425"/>
          <a:ext cx="246062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7" name="수식" r:id="rId16" imgW="114120" imgH="126720" progId="Equation.3">
                  <p:embed/>
                </p:oleObj>
              </mc:Choice>
              <mc:Fallback>
                <p:oleObj name="수식" r:id="rId16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8" y="2130425"/>
                        <a:ext cx="246062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320813"/>
              </p:ext>
            </p:extLst>
          </p:nvPr>
        </p:nvGraphicFramePr>
        <p:xfrm>
          <a:off x="4325938" y="4641765"/>
          <a:ext cx="246062" cy="2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수식" r:id="rId18" imgW="114120" imgH="126720" progId="Equation.3">
                  <p:embed/>
                </p:oleObj>
              </mc:Choice>
              <mc:Fallback>
                <p:oleObj name="수식" r:id="rId18" imgW="1141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938" y="4641765"/>
                        <a:ext cx="246062" cy="271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32442"/>
              </p:ext>
            </p:extLst>
          </p:nvPr>
        </p:nvGraphicFramePr>
        <p:xfrm>
          <a:off x="6834188" y="4587875"/>
          <a:ext cx="2730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수식" r:id="rId20" imgW="126720" imgH="152280" progId="Equation.3">
                  <p:embed/>
                </p:oleObj>
              </mc:Choice>
              <mc:Fallback>
                <p:oleObj name="수식" r:id="rId20" imgW="12672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188" y="4587875"/>
                        <a:ext cx="2730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581707"/>
              </p:ext>
            </p:extLst>
          </p:nvPr>
        </p:nvGraphicFramePr>
        <p:xfrm>
          <a:off x="1979712" y="4624685"/>
          <a:ext cx="246063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수식" r:id="rId22" imgW="114102" imgH="114102" progId="Equation.3">
                  <p:embed/>
                </p:oleObj>
              </mc:Choice>
              <mc:Fallback>
                <p:oleObj name="수식" r:id="rId22" imgW="114102" imgH="11410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624685"/>
                        <a:ext cx="246063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2372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9" y="1340768"/>
            <a:ext cx="9036435" cy="468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550421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Experiment2 : What if after-add mapping f is identity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446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89" y="1329340"/>
            <a:ext cx="8294772" cy="447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550421"/>
            <a:ext cx="79928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Experiment2 : What if after-add mapping f is identity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73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52726"/>
            <a:ext cx="8866623" cy="4236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7090" y="6300028"/>
            <a:ext cx="37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Kaiming</a:t>
            </a:r>
            <a:r>
              <a:rPr lang="en-US" altLang="ko-KR" dirty="0" smtClean="0"/>
              <a:t> He)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550421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err="1" smtClean="0">
                <a:latin typeface="Times New Roman" pitchFamily="18" charset="0"/>
                <a:cs typeface="Times New Roman" pitchFamily="18" charset="0"/>
              </a:rPr>
              <a:t>ResNet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 with pre-activation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143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09983" y="3244334"/>
            <a:ext cx="372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https://github.com/ry/tensorflow-resnet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591071"/>
            <a:ext cx="6557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 Practice6 : Residual Neural Network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524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21" y="2157688"/>
            <a:ext cx="8100186" cy="254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550421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Residual Networks behave like Ensembles of</a:t>
            </a:r>
          </a:p>
          <a:p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Relatively Shallow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Networks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1787" y="5230941"/>
            <a:ext cx="754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There exist several paths, of which some are relatively short.</a:t>
            </a:r>
          </a:p>
          <a:p>
            <a:r>
              <a:rPr lang="en-US" altLang="ko-KR" dirty="0" smtClean="0"/>
              <a:t>It is shown that most of the information flow through the short paths.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3675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657350"/>
            <a:ext cx="89154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1520" y="550421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Residual Networks behave like Ensembles of</a:t>
            </a:r>
          </a:p>
          <a:p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Relatively Shallow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Networks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87" y="5507940"/>
            <a:ext cx="473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Effect of deleting a certain filter in </a:t>
            </a:r>
            <a:r>
              <a:rPr lang="en-US" altLang="ko-KR" dirty="0" err="1" smtClean="0"/>
              <a:t>ResNet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809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21" y="1844824"/>
            <a:ext cx="8867775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51520" y="550421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Residual Networks behave like Ensembles of</a:t>
            </a:r>
          </a:p>
          <a:p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Relatively Shallow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Networks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5651956"/>
            <a:ext cx="7999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Increasing the number of deleting layers will introduce error which grows </a:t>
            </a:r>
          </a:p>
          <a:p>
            <a:r>
              <a:rPr lang="en-US" altLang="ko-KR" dirty="0" smtClean="0"/>
              <a:t>smoothly </a:t>
            </a:r>
            <a:r>
              <a:rPr lang="en-US" altLang="ko-KR" dirty="0" smtClean="0">
                <a:sym typeface="Wingdings" pitchFamily="2" charset="2"/>
              </a:rPr>
              <a:t> Same effect as can be expected in ensembles.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2836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2484919"/>
            <a:ext cx="78009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550421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Deep Networks with Stochastic Depth (drop path)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59179" y="5291916"/>
            <a:ext cx="616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Linear decay in the survival probability of different layers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0362" y="1484784"/>
            <a:ext cx="550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Idea: make shorter paths during training.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en-US" altLang="ko-KR" dirty="0" smtClean="0"/>
              <a:t>delete filters stochastically during training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148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1520" y="550421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Deep Networks with Stochastic Depth (drop path)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8" y="2156700"/>
            <a:ext cx="7629525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5199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9942" y="1844824"/>
            <a:ext cx="69643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Densely Connected</a:t>
            </a:r>
            <a:r>
              <a:rPr lang="en-US" altLang="ko-KR" sz="4000" dirty="0" smtClean="0"/>
              <a:t> </a:t>
            </a:r>
            <a:r>
              <a:rPr lang="en-US" altLang="ko-KR" sz="4000" dirty="0" smtClean="0"/>
              <a:t>Neural Network</a:t>
            </a:r>
          </a:p>
          <a:p>
            <a:r>
              <a:rPr lang="en-US" altLang="ko-KR" sz="4000" dirty="0" smtClean="0"/>
              <a:t>(</a:t>
            </a:r>
            <a:r>
              <a:rPr lang="en-US" altLang="ko-KR" sz="4000" dirty="0" err="1" smtClean="0"/>
              <a:t>DenseNet</a:t>
            </a:r>
            <a:r>
              <a:rPr lang="en-US" altLang="ko-KR" sz="4000" dirty="0" smtClean="0"/>
              <a:t>)</a:t>
            </a:r>
          </a:p>
          <a:p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364481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620688"/>
            <a:ext cx="2321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During test time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018028"/>
              </p:ext>
            </p:extLst>
          </p:nvPr>
        </p:nvGraphicFramePr>
        <p:xfrm>
          <a:off x="1475656" y="2996952"/>
          <a:ext cx="22304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수식" r:id="rId3" imgW="1041120" imgH="190440" progId="Equation.3">
                  <p:embed/>
                </p:oleObj>
              </mc:Choice>
              <mc:Fallback>
                <p:oleObj name="수식" r:id="rId3" imgW="10411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996952"/>
                        <a:ext cx="223043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1331591"/>
              </p:ext>
            </p:extLst>
          </p:nvPr>
        </p:nvGraphicFramePr>
        <p:xfrm>
          <a:off x="1475656" y="3861048"/>
          <a:ext cx="184943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수식" r:id="rId5" imgW="863280" imgH="190440" progId="Equation.3">
                  <p:embed/>
                </p:oleObj>
              </mc:Choice>
              <mc:Fallback>
                <p:oleObj name="수식" r:id="rId5" imgW="863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3861048"/>
                        <a:ext cx="1849438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744912"/>
              </p:ext>
            </p:extLst>
          </p:nvPr>
        </p:nvGraphicFramePr>
        <p:xfrm>
          <a:off x="1475656" y="2204864"/>
          <a:ext cx="544513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수식" r:id="rId7" imgW="253800" imgH="152280" progId="Equation.3">
                  <p:embed/>
                </p:oleObj>
              </mc:Choice>
              <mc:Fallback>
                <p:oleObj name="수식" r:id="rId7" imgW="253800" imgH="152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2204864"/>
                        <a:ext cx="544513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51720" y="2132856"/>
            <a:ext cx="240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: Collected during training</a:t>
            </a:r>
            <a:endParaRPr lang="ko-KR" altLang="en-US" dirty="0"/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241474"/>
              </p:ext>
            </p:extLst>
          </p:nvPr>
        </p:nvGraphicFramePr>
        <p:xfrm>
          <a:off x="6012160" y="2083966"/>
          <a:ext cx="209391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수식" r:id="rId9" imgW="977760" imgH="190440" progId="Equation.3">
                  <p:embed/>
                </p:oleObj>
              </mc:Choice>
              <mc:Fallback>
                <p:oleObj name="수식" r:id="rId9" imgW="97776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2083966"/>
                        <a:ext cx="2093912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175131"/>
              </p:ext>
            </p:extLst>
          </p:nvPr>
        </p:nvGraphicFramePr>
        <p:xfrm>
          <a:off x="6030913" y="2659385"/>
          <a:ext cx="22034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수식" r:id="rId11" imgW="1028520" imgH="190440" progId="Equation.3">
                  <p:embed/>
                </p:oleObj>
              </mc:Choice>
              <mc:Fallback>
                <p:oleObj name="수식" r:id="rId11" imgW="102852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0913" y="2659385"/>
                        <a:ext cx="220345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4453531" y="2317522"/>
            <a:ext cx="15586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6" idx="3"/>
            <a:endCxn id="8" idx="1"/>
          </p:cNvCxnSpPr>
          <p:nvPr/>
        </p:nvCxnSpPr>
        <p:spPr>
          <a:xfrm>
            <a:off x="4453531" y="2317522"/>
            <a:ext cx="1577382" cy="54665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3492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71" y="2362914"/>
            <a:ext cx="7330059" cy="2132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03920" y="692696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err="1" smtClean="0">
                <a:latin typeface="Times New Roman" pitchFamily="18" charset="0"/>
                <a:cs typeface="Times New Roman" pitchFamily="18" charset="0"/>
              </a:rPr>
              <a:t>DenseNet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Structure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of Standard Networks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27090" y="6300028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Gao</a:t>
            </a:r>
            <a:r>
              <a:rPr lang="en-US" altLang="ko-KR" dirty="0" smtClean="0"/>
              <a:t> Huang)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531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26" y="1757839"/>
            <a:ext cx="7428548" cy="3342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385500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latin typeface="Times New Roman" pitchFamily="18" charset="0"/>
                <a:cs typeface="Times New Roman" pitchFamily="18" charset="0"/>
              </a:rPr>
              <a:t>DenseNet</a:t>
            </a:r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Structure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of Residual Networks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Gao</a:t>
            </a:r>
            <a:r>
              <a:rPr lang="en-US" altLang="ko-KR" dirty="0" smtClean="0"/>
              <a:t> Huang)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11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9" y="1726406"/>
            <a:ext cx="7533323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385500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latin typeface="Times New Roman" pitchFamily="18" charset="0"/>
                <a:cs typeface="Times New Roman" pitchFamily="18" charset="0"/>
              </a:rPr>
              <a:t>DenseNet</a:t>
            </a:r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Structure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of Dense Networks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Gao</a:t>
            </a:r>
            <a:r>
              <a:rPr lang="en-US" altLang="ko-KR" dirty="0" smtClean="0"/>
              <a:t> Huang)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608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338263"/>
            <a:ext cx="757237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385500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Slim Channels with Dense Networks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Gao</a:t>
            </a:r>
            <a:r>
              <a:rPr lang="en-US" altLang="ko-KR" dirty="0" smtClean="0"/>
              <a:t> Huang)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44930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777438" cy="2684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529516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Forward Propagation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140968"/>
            <a:ext cx="5067300" cy="3181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 flipH="1">
            <a:off x="4022121" y="2780928"/>
            <a:ext cx="981927" cy="12638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7956376" y="2996952"/>
            <a:ext cx="432622" cy="12961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27090" y="6300028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Gao</a:t>
            </a:r>
            <a:r>
              <a:rPr lang="en-US" altLang="ko-KR" dirty="0" smtClean="0"/>
              <a:t> Huang)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708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47088"/>
            <a:ext cx="8086589" cy="3563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385500"/>
            <a:ext cx="82809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Advantage1 : Strong gradient flow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Gao</a:t>
            </a:r>
            <a:r>
              <a:rPr lang="en-US" altLang="ko-KR" dirty="0" smtClean="0"/>
              <a:t> Huang)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8079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27" y="1514697"/>
            <a:ext cx="8501653" cy="3828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385500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Advantage2 : Parameter &amp; Computational Efficiency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Gao</a:t>
            </a:r>
            <a:r>
              <a:rPr lang="en-US" altLang="ko-KR" dirty="0" smtClean="0"/>
              <a:t> Huang)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3097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32212"/>
            <a:ext cx="8523122" cy="419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385500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Advantage3 : Maintain low complexity features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Gao</a:t>
            </a:r>
            <a:r>
              <a:rPr lang="en-US" altLang="ko-KR" dirty="0" smtClean="0"/>
              <a:t> Huang)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903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13" y="1500059"/>
            <a:ext cx="8184175" cy="385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385500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Advantage3 : Maintain low complexity features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Gao</a:t>
            </a:r>
            <a:r>
              <a:rPr lang="en-US" altLang="ko-KR" dirty="0" smtClean="0"/>
              <a:t> Huang)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87575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31648"/>
            <a:ext cx="8115214" cy="479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51520" y="385500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27090" y="6300028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Gao</a:t>
            </a:r>
            <a:r>
              <a:rPr lang="en-US" altLang="ko-KR" dirty="0" smtClean="0"/>
              <a:t> Huang)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0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3608" y="5301208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Explanations </a:t>
            </a:r>
            <a:r>
              <a:rPr lang="en-US" altLang="ko-KR" dirty="0"/>
              <a:t>: </a:t>
            </a:r>
            <a:r>
              <a:rPr lang="en-US" altLang="ko-KR" dirty="0" smtClean="0">
                <a:hlinkClick r:id="rId2"/>
              </a:rPr>
              <a:t>https://hacktilldawn.com/2016/09/25/inception-modules-explained-and-implemented/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Code : https</a:t>
            </a:r>
            <a:r>
              <a:rPr lang="en-US" altLang="ko-KR" dirty="0"/>
              <a:t>://github.com/tmulc18/Inception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9942" y="1844824"/>
            <a:ext cx="57415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Inception Model </a:t>
            </a:r>
          </a:p>
          <a:p>
            <a:r>
              <a:rPr lang="en-US" altLang="ko-KR" sz="2800" dirty="0" smtClean="0"/>
              <a:t>(by Google)</a:t>
            </a:r>
          </a:p>
          <a:p>
            <a:endParaRPr lang="en-US" altLang="ko-KR" sz="2800" dirty="0"/>
          </a:p>
          <a:p>
            <a:r>
              <a:rPr lang="en-US" altLang="ko-KR" sz="2400" dirty="0" smtClean="0"/>
              <a:t>Paper: Going Deeper with Convolutions</a:t>
            </a:r>
          </a:p>
          <a:p>
            <a:r>
              <a:rPr lang="en-US" altLang="ko-KR" sz="2400" dirty="0" smtClean="0"/>
              <a:t>(https://arxiv.org/abs/1409.4842)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867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16" y="1255210"/>
            <a:ext cx="8258340" cy="476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520" y="385500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7090" y="6300028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(Slide Credit goes to </a:t>
            </a:r>
            <a:r>
              <a:rPr lang="en-US" altLang="ko-KR" dirty="0" err="1" smtClean="0"/>
              <a:t>Gao</a:t>
            </a:r>
            <a:r>
              <a:rPr lang="en-US" altLang="ko-KR" dirty="0" smtClean="0"/>
              <a:t> Huang)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5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4" y="1700808"/>
            <a:ext cx="8328471" cy="299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764704"/>
            <a:ext cx="2254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Inception V3 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35896" y="2348880"/>
            <a:ext cx="648072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87824" y="4082978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Inception Modules</a:t>
            </a:r>
            <a:endParaRPr lang="ko-KR" altLang="en-US" dirty="0"/>
          </a:p>
        </p:txBody>
      </p:sp>
      <p:cxnSp>
        <p:nvCxnSpPr>
          <p:cNvPr id="6" name="직선 화살표 연결선 5"/>
          <p:cNvCxnSpPr>
            <a:stCxn id="3" idx="2"/>
            <a:endCxn id="4" idx="0"/>
          </p:cNvCxnSpPr>
          <p:nvPr/>
        </p:nvCxnSpPr>
        <p:spPr>
          <a:xfrm>
            <a:off x="3959932" y="3429000"/>
            <a:ext cx="98057" cy="653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932040" y="2348880"/>
            <a:ext cx="648072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652120" y="2348880"/>
            <a:ext cx="648072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13426" y="2348880"/>
            <a:ext cx="589156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483768" y="2348880"/>
            <a:ext cx="589156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22604" y="2348880"/>
            <a:ext cx="589156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187624" y="2348880"/>
            <a:ext cx="589156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121247" y="2348880"/>
            <a:ext cx="442641" cy="10801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1482202" y="3429000"/>
            <a:ext cx="1296144" cy="653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267744" y="3429000"/>
            <a:ext cx="80518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2778346" y="3429000"/>
            <a:ext cx="452969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5" idx="2"/>
          </p:cNvCxnSpPr>
          <p:nvPr/>
        </p:nvCxnSpPr>
        <p:spPr>
          <a:xfrm>
            <a:off x="3342568" y="3429000"/>
            <a:ext cx="293328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591609" y="3429000"/>
            <a:ext cx="16395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4932040" y="3429000"/>
            <a:ext cx="32403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5094058" y="3429000"/>
            <a:ext cx="88209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84154" y="5219908"/>
            <a:ext cx="532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Inception v3 is a repetition of Inception modules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000320" y="6001518"/>
            <a:ext cx="5532120" cy="401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https://www.youtube.com/watch?v=QfNvhPx5Px8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86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4" y="1700808"/>
            <a:ext cx="8328471" cy="299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482466" y="2643103"/>
            <a:ext cx="249859" cy="3441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95536" y="5291916"/>
            <a:ext cx="782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By retraining the last two layers you can make your own image classifier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000320" y="5805264"/>
            <a:ext cx="5532120" cy="401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https://www.youtube.com/watch?v=QfNvhPx5Px8</a:t>
            </a:r>
            <a:endParaRPr lang="ko-KR" altLang="en-US" dirty="0"/>
          </a:p>
        </p:txBody>
      </p:sp>
      <p:sp>
        <p:nvSpPr>
          <p:cNvPr id="5" name="오른쪽 화살표 4"/>
          <p:cNvSpPr/>
          <p:nvPr/>
        </p:nvSpPr>
        <p:spPr>
          <a:xfrm>
            <a:off x="2483768" y="5805264"/>
            <a:ext cx="504056" cy="401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9" idx="2"/>
          </p:cNvCxnSpPr>
          <p:nvPr/>
        </p:nvCxnSpPr>
        <p:spPr>
          <a:xfrm flipH="1">
            <a:off x="3347864" y="2987262"/>
            <a:ext cx="5259532" cy="23859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885433" y="5373216"/>
            <a:ext cx="1966487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764704"/>
            <a:ext cx="2254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Inception V3 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82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400</TotalTime>
  <Words>1149</Words>
  <Application>Microsoft Office PowerPoint</Application>
  <PresentationFormat>화면 슬라이드 쇼(4:3)</PresentationFormat>
  <Paragraphs>214</Paragraphs>
  <Slides>70</Slides>
  <Notes>1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70</vt:i4>
      </vt:variant>
    </vt:vector>
  </HeadingPairs>
  <TitlesOfParts>
    <vt:vector size="73" baseType="lpstr">
      <vt:lpstr>균형</vt:lpstr>
      <vt:lpstr>수식</vt:lpstr>
      <vt:lpstr>Microsoft Equation 3.0</vt:lpstr>
      <vt:lpstr>Deep Learning Lecture – 3 (Going Deeper)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이석호</dc:creator>
  <cp:lastModifiedBy>이석호</cp:lastModifiedBy>
  <cp:revision>18</cp:revision>
  <dcterms:created xsi:type="dcterms:W3CDTF">2018-01-07T15:21:03Z</dcterms:created>
  <dcterms:modified xsi:type="dcterms:W3CDTF">2018-01-09T16:36:07Z</dcterms:modified>
</cp:coreProperties>
</file>